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40" r:id="rId13"/>
    <p:sldId id="339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0"/>
    <a:srgbClr val="313538"/>
    <a:srgbClr val="F64945"/>
    <a:srgbClr val="A40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6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216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08:21:55.393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5004 3416 24575,'48'0'0,"-26"-7"0,35 6 0,-36-10 0,6 10 0,0-7 0,-1 3 0,1-4 0,0 0 0,-1 0 0,1 4 0,0-3 0,0 3 0,-6-3 0,5-1 0,-4 4 0,4-3 0,1 3 0,0-4 0,0 0 0,6 0 0,-5 0 0,11-6 0,-10 5 0,10-5 0,-11 6 0,11-1 0,-4 0 0,-1-4 0,6 3 0,-6-2 0,7-2 0,-7 0 0,5 0 0,-5-3 0,0 7 0,6-8 0,-6 3 0,6-4 0,27-5 0,-20 7 0,26-7 0,-23 13 0,0-5 0,6 1 0,-6 4 0,0-4 0,5-1 0,-5 5 0,7-5 0,1 1 0,-1-2 0,0 0 0,0-3 0,9 7 0,-7-2 0,15-3 0,-14 6 0,14-11 0,-15 11 0,36-13 0,-38 13 0,26-7 0,-24 3 0,28-4 0,-21 1 0,-10 6 0,-1 1 0,11-7 0,21-6 0,-14 1 0,-5 1 0,8-2 0,0 1 0,0-1 0,-1 1 0,10-7 0,-15 6 0,13-12 0,6 3 0,-24 4 0,19-7 0,-5 4 0,-22 5-206,-1 7 0,1 1 206,8-10 0,-12 13 0,0-1 0,25-18 0,-30 20 0,-1-1 0,32-20 0,-30 13 0,1 0 0,30-16 0,-29 12 0,1 0 0,-6 4 0,0-1 0,2-2 0,1-2 0,2-4 0,1 1-472,-4 3 0,0-1 472,5-6 0,1 0 0,3 5 0,-1 1 0,-1-6 0,-1 0 0,2 2 0,1 0 0,-3 1 0,-1-1 0,0-3 0,0 1 0,1 5 0,-2 2 0,-3-4 0,-1 2-269,34-11 269,-1-10 0,8 10 0,-21 2 0,-21 17 0,-1 2 0,14-3 0,17-6 0,-1 6 0,-9 0 0,8 6 0,-23 2 0,12 6 386,-22 0-386,6 0 950,-7 1-950,6 4 289,-4-3-289,5 8 0,0-8 0,2 7 0,7-8 0,-1 9 0,2-9 0,6 8 0,-5-3 0,14 5 0,-14 0 0,14 0 0,-14 0 0,6 0 0,-8 0 0,-7 0 0,6 0 0,-14 0 0,14 0 0,-7 0 0,1 0 0,-2 0 0,0 0 0,-6 0 0,13 0 0,-5 0 0,0 0 0,-2 0 0,1 0 0,-7-4 0,6 2 0,-7-7 0,-1 8 0,1-8 0,0 8 0,-1-8 0,1 8 0,0-8 0,0 3 0,-1 0 0,1-3 0,-1 8 0,-5-7 0,4 2 0,-5 1 0,7-4 0,-6 7 0,-2-6 0,-7 7 0,8-7 0,-15 7 0,7-3 0,-14 4 0,3-3 0,0 2 0,0-6 0,0 6 0,1-2 0,-1 3 0,-4-3 0,3 2 0,-7-2 0,4 3 0,-5-3 0,0 3 0,1-3 0,-1 3 0,1 0 0,3 0 0,1 0 0,4 0 0,1 0 0,-1 0 0,0 0 0,-4 0 0,4-4 0,-8 3 0,4-2 0,-5 3 0,-2-2 0,-2 1 0,-2-1 0</inkml:trace>
  <inkml:trace contextRef="#ctx0" brushRef="#br0" timeOffset="2325">14963 0 24575,'5'4'0,"8"-2"0,6-2 0,8 4 0,6 2 0,-5 7 0,0 0 0,-2 5 0,-5-6 0,1 1 0,-2-5 0,-9-1 0,0 0 0,-5-4 0,1 3 0,-1-5 0,-2 4 0,-1-2 0,-1 1 0,-1 1 0,5-2 0,-6 4 0,5-1 0,-4 0 0,2-1 0,-3 1 0,0-1 0,-3-1 0,3 1 0,-6-5 0,3 3 0,-4-1 0,1-1 0,0 4 0,0-1 0,-1-1 0,1 0 0,-1 0 0,1-3 0,0 6 0,-1-6 0,1 6 0,-1-6 0,1 6 0,0-5 0,0 1 0,3 1 0,-3-2 0,3 4 0,-8-1 0,4 2 0,-8 2 0,7 2 0,-6 2 0,5 4 0,-2-1 0,4-4 0,0 0 0,3-5 0,-1 1 0,4-1 0,-2 0 0,0 0 0,3 0 0,-3 0 0,1 0 0,1 4 0,-5-2 0,2 6 0,0-2 0,-3 3 0,6-4 0,-5 0 0,5-5 0,-2 0 0,3 1 0,-2-4 0,-1 0 0,0-3 0,0 0 0</inkml:trace>
  <inkml:trace contextRef="#ctx0" brushRef="#br0" timeOffset="6706">4094 4878 24575,'31'0'0,"6"0"0,38 0 0,5 0 0,-22 0 0,4 0-695,-6 0 0,2 0 695,14 0 0,1 0 0,-4 0 0,-2 0 0,-4 0 0,0 0 0,8 0 0,1 0-689,-4 0 0,3 0 689,10 0 0,2 0 0,6 0 0,0 0-1041,6 0 1,0 0 1040,-5 0 0,1 0 0,-23 0 0,1 0 0,-1 0 0,22 1 0,1-2 0,-23-3 0,2-3 0,-2 1 0,23 1 0,-1-2 0,-21-3 0,1-3 0,-3 0 0,18 1 0,-1-2 0,11-8 0,-2-1-726,-16 7 1,-2-3 725,0-8 0,0-1 0,-2 7 0,-1-1-128,-10-4 1,1-1 127,8 2 0,3 1 0,0-1 0,1 1-43,0-2 1,2 2 42,9 1 0,2 1 0,-6-4 0,0 2 0,7 5 0,-1 1 0,-6-7 0,0 0 0,5 6 0,0 1 0,-5-3 0,0 0 0,1 4 0,-1 0 0,-1 0 0,-1 0 0,-6-3 0,-2 0 0,2 3 0,0-1 0,-1-1 0,0-1 0,1 3 0,0 1 0,-1 0 0,1-1 0,0-3 0,0 0 0,0 2 0,1 1 0,5-3 0,1-2 0,-5 2 0,0 0 0,12 1 0,-1 0 0,-12 0 0,0-2 0,6 0 0,0 1 0,-8-1 0,0 0 0,1-3 0,0-2 0,0 2 0,-1-1 0,-4 1 0,-1 0 347,5 0 1,-1-1-348,-10 2 0,1 0 0,11 2 0,-2 0 492,-24 4 0,0 0-492,11-1 0,-2 0 0,23-9 0,8-6 0,-3 1 1101,-17 6-1101,-2-4 1722,-17 9-1722,7 3 1449,-14-1-1449,6 2 642,-7-3-642,0 4 47,-6-3-47,4 4 0,-11-3 0,11 2 0,-10-1 0,4 2 0,-6-3 0,-6 2 0,5-2 0,-5 1 0,8-6 0,-2 3 0,3-9 0,-1 4 0,1-5 0,-5 1 0,4-1 0,-9 2 0,9-2 0,-10 3 0,12-10 0,-6 6 0,2-4 0,2 4 0,-6 8 0,1-4 0,2 8 0,-3-3 0,-2 5 0,0 1 0,-6 4 0,0-3 0,6 6 0,-5-2 0,5 3 0,-6 0 0,6 4 0,-5-3 0,9 2 0,-3-4 0,5 5 0,0-4 0,-1 3 0,7-5 0,-5 1 0,5-1 0,-11 2 0,-2 3 0,1-2 0,-5 2 0,5 0 0,-1-2 0,-3 3 0,8-5 0,3-5 0,0 4 0,5-4 0,-6 1 0,-1 3 0,-8 1 0,1 2 0,-7 3 0,-1-4 0,-1 4 0,-3-1 0,-1 2 0,4-4 0,-3 0 0,7 0 0,-3-4 0,5 3 0,-1-3 0,0 3 0,-3 1 0,2-1 0,-6 2 0,2-1 0,-4 0 0,1 3 0,-1-1 0,-2 1 0,-1-2 0,-3 0 0,2 3 0,-1-2 0,5 1 0,-3-2 0,3-1 0,1-2 0,3 2 0,-2-7 0,6 2 0,-6 1 0,3 0 0,-5 5 0,1 2 0,-1-2 0,-3 6 0,0-3 0</inkml:trace>
  <inkml:trace contextRef="#ctx0" brushRef="#br0" timeOffset="8026">14563 1855 24575,'24'0'0,"-3"0"0,12 0 0,-6 0 0,6 0 0,-10 0 0,9 0 0,-11 0 0,1-4 0,4 4 0,-10-7 0,10 2 0,-10 0 0,5-2 0,-1 2 0,-3 1 0,8-4 0,-8 7 0,8-3 0,-8 0 0,3 3 0,-4-2 0,-1 3 0,0 0 0,-3 0 0,2 0 0,-2-3 0,3 2 0,0-3 0,6 4 0,-5 0 0,5-3 0,-6 2 0,-4-2 0,0 3 0,-5 0 0,0 0 0,1 0 0,-1 0 0,1 0 0,-1 0 0,0-3 0,1 2 0,-1-2 0,5 0 0,-4 2 0,3-3 0,1 4 0,-4-3 0,4 3 0,-8-3 0,0 3 0</inkml:trace>
  <inkml:trace contextRef="#ctx0" brushRef="#br0" timeOffset="9923">15303 1795 24575,'0'9'0,"0"2"0,0 4 0,0 6 0,0 1 0,0-1 0,0 5 0,0-10 0,0 4 0,0-4 0,0-1 0,0-4 0,0 3 0,0-6 0,0 2 0,0-4 0,0 1 0,0-1 0,0 0 0,0 1 0,0-1 0,0 5 0,0-4 0,0 7 0,0-6 0,0 2 0,0-4 0,0 1 0,0-1 0,0 1 0,0-1 0,0 0 0,0 1 0,0-1 0,0 0 0,0 1 0,0-1 0,0 1 0,0-1 0,0 0 0,0 0 0,0 0 0,0 1 0,0-2 0,0 1 0,0 1 0,0-1 0,0 0 0,0 9 0,0 3 0,0 9 0,0 0 0,0 5 0,0-3 0,0-2 0,0-6 0,0-6 0,0-3 0,0-2 0,0-4 0,0 1 0,0-1 0,0-2 0,0-1 0</inkml:trace>
  <inkml:trace contextRef="#ctx0" brushRef="#br1" timeOffset="33815">328 1402 24575,'6'0'0,"0"0"0,0 0 0,0 0 0,1 0 0,-1 0 0,0 0 0,1 0 0,-1 0 0,0 0 0,12 0 0,-9 0 0,8 0 0,-11 0 0,1 0 0,-1 0 0,0 0 0,1 0 0,-1 0 0,0 0 0,1 0 0,-1 0 0,0 0 0,1 0 0,-1 0 0,1 0 0,-1 0 0,0 0 0,1 0 0,-1 0 0,1 0 0,-1 0 0,0 0 0,5 0 0,-4 0 0,8 0 0,-8 0 0,7-4 0,-2 4 0,3-4 0,-4 4 0,9-4 0,-12 3 0,11-3 0,-7 4 0,3-3 0,1 2 0,-5-3 0,3 4 0,-3 0 0,5 0 0,-1 0 0,0 0 0,1 0 0,-1-3 0,0 2 0,1-2 0,-1 3 0,0-4 0,-3 3 0,2-2 0,-7 3 0,8 0 0,-8 0 0,7 0 0,-6 0 0,2 0 0,0 0 0,-2 0 0,2 0 0,-3 0 0,-1 0 0,0 0 0,5 0 0,-4 0 0,4 0 0,-1 0 0,-3 0 0,8 0 0,-8-3 0,8 2 0,-8-1 0,7 2 0,-2 0 0,3 0 0,0 0 0,1 0 0,-1 0 0,-4 0 0,4 0 0,-4 0 0,4 0 0,1 0 0,-1 0 0,-4 0 0,4 0 0,-4 0 0,4 0 0,1 0 0,-1 0 0,0 0 0,6 0 0,-5 0 0,10 0 0,-10 0 0,10 0 0,-4 0 0,5 0 0,-1 0 0,-4 0 0,4 0 0,-5 0 0,1 0 0,4 0 0,-5 0 0,1 0 0,-2 0 0,1 0 0,-5 0 0,5 0 0,-1 0 0,-3 0 0,3 0 0,1 0 0,-5 0 0,5 0 0,-1 0 0,2 0 0,5 0 0,-6 0 0,5 0 0,-4 0 0,4 0 0,1 0 0,-5 0 0,3 0 0,-3 0 0,-1 0 0,5 0 0,-5 0 0,1 0 0,10 0 0,-8 0 0,4 0 0,-2 0 0,-9 0 0,8 0 0,-3 0 0,-1 3 0,5-2 0,-9 2 0,3-3 0,0 0 0,-3 0 0,-1 0 0,-1 0 0,-4 0 0,0 0 0,0 0 0,-5 0 0,5 0 0,-4 0 0,3 0 0,-3 0 0,-1 0 0,1 0 0,-1 0 0,-3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9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7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2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0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C0B5-58E1-4568-84E5-31260B6BC43D}" type="datetimeFigureOut">
              <a:rPr lang="ko-KR" altLang="en-US" smtClean="0"/>
              <a:t>2018. 10. 21.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983624" y="1818994"/>
            <a:ext cx="6224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</a:t>
            </a:r>
            <a:r>
              <a:rPr lang="en-US" altLang="ko-KR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프로그램</a:t>
            </a:r>
            <a:endParaRPr lang="en-US" altLang="ko-KR" sz="44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Requirement Management Program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3084937" y="3269001"/>
            <a:ext cx="5810773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2910964" y="1530473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8895710" y="2930020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38A04-B312-401C-A821-7597F3B5691D}"/>
              </a:ext>
            </a:extLst>
          </p:cNvPr>
          <p:cNvSpPr txBox="1"/>
          <p:nvPr/>
        </p:nvSpPr>
        <p:spPr>
          <a:xfrm>
            <a:off x="4418705" y="49028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627CB-D161-4FF2-B027-B413D15587E5}"/>
              </a:ext>
            </a:extLst>
          </p:cNvPr>
          <p:cNvSpPr txBox="1"/>
          <p:nvPr/>
        </p:nvSpPr>
        <p:spPr>
          <a:xfrm>
            <a:off x="5009806" y="3439486"/>
            <a:ext cx="217239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Sequence</a:t>
            </a:r>
          </a:p>
          <a:p>
            <a:pPr algn="ctr"/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32131766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32144204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정대일</a:t>
            </a: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32151839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박은영</a:t>
            </a: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32121802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강교찬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54F9B2-B8FC-425C-B950-AE3142D8B9E3}"/>
              </a:ext>
            </a:extLst>
          </p:cNvPr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C0E493-1C60-4CBA-BB4B-793B14F8DAAF}"/>
                </a:ext>
              </a:extLst>
            </p:cNvPr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5903C9-A01A-4B1B-B1F9-B30E7C5538BF}"/>
                </a:ext>
              </a:extLst>
            </p:cNvPr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0DCE15-F97F-4A4D-9E7C-FA8C97FBF953}"/>
              </a:ext>
            </a:extLst>
          </p:cNvPr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AD03DB-98E2-4783-95D0-7E3E0B067092}"/>
              </a:ext>
            </a:extLst>
          </p:cNvPr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0D738-C00F-DC41-91E4-B1FEB35F212C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22268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80533" y="1462415"/>
              <a:ext cx="62068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327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+ 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정보 관련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만든다고 할 때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 : URI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 : /member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회원 생성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 : /members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모든 회원 조회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 : /member/1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회원 조회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Put : /member/1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회원 수정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Delete : /member/1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회원 삭제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위의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Request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: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URI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로 접근 할 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해당 기능을 실행하도록 구현한다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55E86A3-2E63-2744-88FB-06A21E0F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57" y="2107130"/>
            <a:ext cx="3935717" cy="28343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9E0F77-3D75-9B40-A060-9E48595D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51" y="2409899"/>
            <a:ext cx="4398682" cy="23723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0BF63A3-82C4-F943-B1AF-9A418D2F757A}"/>
                  </a:ext>
                </a:extLst>
              </p14:cNvPr>
              <p14:cNvContentPartPr/>
              <p14:nvPr/>
            </p14:nvContentPartPr>
            <p14:xfrm>
              <a:off x="2079967" y="2907321"/>
              <a:ext cx="5416920" cy="175680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0BF63A3-82C4-F943-B1AF-9A418D2F75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967" y="2898321"/>
                <a:ext cx="5434560" cy="17744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1E40584-D06F-124A-95B3-654C68F535E5}"/>
              </a:ext>
            </a:extLst>
          </p:cNvPr>
          <p:cNvSpPr txBox="1"/>
          <p:nvPr/>
        </p:nvSpPr>
        <p:spPr>
          <a:xfrm>
            <a:off x="2977628" y="3155852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Return </a:t>
            </a:r>
            <a:r>
              <a:rPr kumimoji="1" lang="ko-KR" altLang="en-US" sz="1100" dirty="0">
                <a:solidFill>
                  <a:schemeClr val="bg1"/>
                </a:solidFill>
              </a:rPr>
              <a:t>하면 </a:t>
            </a:r>
            <a:r>
              <a:rPr kumimoji="1" lang="en-US" altLang="ko-KR" sz="1100" dirty="0" err="1">
                <a:solidFill>
                  <a:schemeClr val="bg1"/>
                </a:solidFill>
              </a:rPr>
              <a:t>json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100" dirty="0">
                <a:solidFill>
                  <a:schemeClr val="bg1"/>
                </a:solidFill>
              </a:rPr>
              <a:t> 변환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71FB30-CE7A-624E-8D12-91C340C40EBF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75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514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일정 및 </a:t>
            </a: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역할분배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6C67E69-0E93-1248-92C2-BBB39566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10" y="1978659"/>
            <a:ext cx="5919239" cy="3795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4656A1-1487-9241-84CE-9110BC44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2" y="1957993"/>
            <a:ext cx="3260241" cy="30410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9061BB-7388-C447-A2B7-ACFAE7446286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AC9A9-961F-8C44-917A-AFCC10234AA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23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029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요구사항 정제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3EDF2E-B31E-5C49-BA55-E68AC88E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20888"/>
            <a:ext cx="1897019" cy="977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3BD0D0-2DA2-D049-82B1-61B9C9C3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905375"/>
            <a:ext cx="729630" cy="15324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79370E-B690-7647-9A32-6F4F46DA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70" y="4544429"/>
            <a:ext cx="1704136" cy="9779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63FE83-7958-AA4C-8112-3A6C707AC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68" y="1820889"/>
            <a:ext cx="1679322" cy="18415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A35D34-1B7B-7F40-9DB0-7D9EB880F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68" y="3769711"/>
            <a:ext cx="2184492" cy="25273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313EC7-83EB-0044-8B0D-27AF2DD62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697" y="1808218"/>
            <a:ext cx="1636059" cy="1854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D8F1C2-AD5A-834E-BFAC-1A7847201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837" y="3793591"/>
            <a:ext cx="1709777" cy="1854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1865783-9FEE-BD43-870D-583BFE284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2610" y="1799721"/>
            <a:ext cx="1753513" cy="19981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4CF920F-AF8A-DC44-8FD9-63CD39102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610" y="3920591"/>
            <a:ext cx="1581901" cy="2032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74AEB4-610E-474B-93FD-2DB0FB25F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8087" y="1799721"/>
            <a:ext cx="1753513" cy="5521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FF4AFF3-9855-BE48-8448-7D69B8F571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5977" y="2540784"/>
            <a:ext cx="1770517" cy="132297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36CA127-D6D0-3043-8508-1645970D7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5977" y="3986171"/>
            <a:ext cx="1500717" cy="111651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79E5F26-E34A-F646-9923-87E0DDDC74B6}"/>
              </a:ext>
            </a:extLst>
          </p:cNvPr>
          <p:cNvSpPr txBox="1"/>
          <p:nvPr/>
        </p:nvSpPr>
        <p:spPr>
          <a:xfrm>
            <a:off x="1866038" y="1133371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너무 많아서 </a:t>
            </a:r>
            <a:r>
              <a:rPr kumimoji="1" lang="ko-KR" altLang="en-US" dirty="0" err="1">
                <a:solidFill>
                  <a:srgbClr val="FF0000"/>
                </a:solidFill>
              </a:rPr>
              <a:t>미니맵으로</a:t>
            </a:r>
            <a:r>
              <a:rPr kumimoji="1" lang="ko-KR" altLang="en-US" dirty="0">
                <a:solidFill>
                  <a:srgbClr val="FF0000"/>
                </a:solidFill>
              </a:rPr>
              <a:t> 보여드리도록 하겠습니다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8BE532-0B20-BD44-A371-B51FF01CD323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717009-0DE3-1445-9B28-D14D3BBEAA2B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7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4700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Front End ( 90%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완료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E1573-5AA7-6241-AC92-FED765AC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24" y="1388532"/>
            <a:ext cx="3252419" cy="45550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B653B9-5DA3-0F4B-8112-4FA771EB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32" y="1388532"/>
            <a:ext cx="2218536" cy="41232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8E53A4-5520-BF43-BE1A-D62A6A1C4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647" y="1388532"/>
            <a:ext cx="2038778" cy="77893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D6270C-3C1B-DD44-A133-82374D2637D4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3DDA55-1CFC-FF42-8FAC-612B5BCF5C5C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2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790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Back End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이제 진행중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7F5A4D-531C-914B-B221-023CC2E2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82" y="1339850"/>
            <a:ext cx="2815663" cy="1835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223595-FD28-A640-BB7F-536CCE0C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83" y="3408415"/>
            <a:ext cx="3156318" cy="24130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760259-D8FE-EA4F-8DEB-F3EDFDFA8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136" y="1339850"/>
            <a:ext cx="2588684" cy="3111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6A7EA0-D26A-0C45-AF9B-46ED08B34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136" y="4622801"/>
            <a:ext cx="3057577" cy="12359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2C9420-3AA6-9C4F-BF6F-A2E9AA66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402" y="2426864"/>
            <a:ext cx="3231861" cy="19631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D7FA7B-31F8-3D45-9BA7-E69A1ED6C194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06A3A-4C18-944F-99D7-7AA3AE4682D6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93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D0DDFB-6C9C-214A-A96D-D1656D2B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31" y="1181721"/>
            <a:ext cx="7058874" cy="4174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9783F-9256-CE43-A45D-EE69DF96C0D8}"/>
              </a:ext>
            </a:extLst>
          </p:cNvPr>
          <p:cNvSpPr txBox="1"/>
          <p:nvPr/>
        </p:nvSpPr>
        <p:spPr>
          <a:xfrm>
            <a:off x="1957331" y="5614644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wiki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적극 </a:t>
            </a:r>
            <a:r>
              <a:rPr kumimoji="1" lang="ko-KR" altLang="en-US" dirty="0" err="1"/>
              <a:t>활용중입니다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매우 간편합니다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0F896-3D14-8745-8175-DB508032F846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CB017-78CE-6E4D-AB73-C08B6A5DEAB9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28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C9783F-9256-CE43-A45D-EE69DF96C0D8}"/>
              </a:ext>
            </a:extLst>
          </p:cNvPr>
          <p:cNvSpPr txBox="1"/>
          <p:nvPr/>
        </p:nvSpPr>
        <p:spPr>
          <a:xfrm>
            <a:off x="7043471" y="2270312"/>
            <a:ext cx="45688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Project tab</a:t>
            </a:r>
            <a:r>
              <a:rPr kumimoji="1" lang="ko-KR" altLang="en-US" dirty="0"/>
              <a:t>에서 프로젝트 진행 현황 파악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backend</a:t>
            </a:r>
            <a:r>
              <a:rPr kumimoji="1" lang="ko-KR" altLang="en-US" dirty="0"/>
              <a:t> 부분의 구현이 지연되어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진행 척도 또한 더뎌지고 있음이 보입니다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앞으로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주 정도 후에는 많이 채워져 있을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것으로 예상합니다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E3B63-865B-4448-8ED2-212CD9D0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538737"/>
            <a:ext cx="5474947" cy="11815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4B3BAD-D9E1-BA4F-BE66-33001CD6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65" y="2719889"/>
            <a:ext cx="5571878" cy="397197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A515A4-E211-5140-9960-D1CC02F5389C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62892-6742-6849-8E56-CAE63B0E899F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98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542589-13B6-8344-ACAF-CF23F721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1" y="1416902"/>
            <a:ext cx="5689379" cy="40241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67492D-5224-1643-BD55-093FBF784D05}"/>
              </a:ext>
            </a:extLst>
          </p:cNvPr>
          <p:cNvSpPr txBox="1"/>
          <p:nvPr/>
        </p:nvSpPr>
        <p:spPr>
          <a:xfrm>
            <a:off x="7540820" y="2540784"/>
            <a:ext cx="4296369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Issue</a:t>
            </a:r>
            <a:r>
              <a:rPr kumimoji="1" lang="ko-KR" altLang="en-US" dirty="0"/>
              <a:t> 발생 및 해결을 진행중입니다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더 적극 활용하여 문제점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해결내역</a:t>
            </a:r>
            <a:r>
              <a:rPr kumimoji="1" lang="ko-KR" altLang="en-US" dirty="0"/>
              <a:t> 등을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정리할 필요가 있는 것 같습니다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153C4B-5789-9D43-9FAB-A18762A9BB62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3FF539-7B59-4343-8179-C584D5348937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80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7492D-5224-1643-BD55-093FBF784D05}"/>
              </a:ext>
            </a:extLst>
          </p:cNvPr>
          <p:cNvSpPr txBox="1"/>
          <p:nvPr/>
        </p:nvSpPr>
        <p:spPr>
          <a:xfrm>
            <a:off x="7540820" y="2540784"/>
            <a:ext cx="3959738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/>
              <a:t>약 </a:t>
            </a:r>
            <a:r>
              <a:rPr kumimoji="1" lang="en-US" altLang="ko-KR" dirty="0"/>
              <a:t>56</a:t>
            </a:r>
            <a:r>
              <a:rPr kumimoji="1" lang="ko-KR" altLang="en-US" dirty="0"/>
              <a:t>회의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이 있습니다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프로젝트가 완료될 때 쯤엔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200</a:t>
            </a:r>
            <a:r>
              <a:rPr kumimoji="1" lang="ko-KR" altLang="en-US" dirty="0"/>
              <a:t>개 정도의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이 예상됩니다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68F842-8E24-D74E-9822-64DCB2F9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845636"/>
            <a:ext cx="6197600" cy="329922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22D6B-8D96-4D4A-A8F7-9FA20F4299DB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26B2F8-2265-B44C-94A0-BC6C856E31F0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13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98EE3-FDD8-47C8-BCFF-38546B920337}"/>
              </a:ext>
            </a:extLst>
          </p:cNvPr>
          <p:cNvSpPr txBox="1"/>
          <p:nvPr/>
        </p:nvSpPr>
        <p:spPr>
          <a:xfrm>
            <a:off x="2600957" y="1492062"/>
            <a:ext cx="5030544" cy="4055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대한 전반적인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사용 되는 기술에 대해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현황</a:t>
            </a:r>
            <a:b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진행 경과에 대해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244ACC-D39C-408C-8F5C-1F970DA5B52D}"/>
              </a:ext>
            </a:extLst>
          </p:cNvPr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05FEAB-0DFE-4149-AD07-EB95E06120A7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8C5634-1887-734B-8414-C4D806DA78A4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629858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4466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현황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데모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BC22C-24CD-2E48-9B9C-D2162946938E}"/>
              </a:ext>
            </a:extLst>
          </p:cNvPr>
          <p:cNvSpPr txBox="1"/>
          <p:nvPr/>
        </p:nvSpPr>
        <p:spPr>
          <a:xfrm>
            <a:off x="1725753" y="2877358"/>
            <a:ext cx="94788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http://</a:t>
            </a:r>
            <a:r>
              <a:rPr kumimoji="1" lang="en-US" altLang="ko-KR" sz="4400" dirty="0" err="1"/>
              <a:t>sequence.dkuswai.info</a:t>
            </a:r>
            <a:r>
              <a:rPr kumimoji="1" lang="en-US" altLang="ko-KR" sz="4400" dirty="0"/>
              <a:t>/project</a:t>
            </a:r>
            <a:endParaRPr kumimoji="1" lang="ko-KR" altLang="en-US" sz="4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84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80302" y="2823643"/>
            <a:ext cx="46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>
              <a:solidFill>
                <a:srgbClr val="3135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10000" y="4673600"/>
            <a:ext cx="4502481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3636027" y="2182107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7964535" y="4325654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60537" y="6242833"/>
            <a:ext cx="4070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Intelligence &amp; Information Architecture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92D60F-0DC6-5244-BF22-B61AABB4DBF0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46272-902B-8D4B-BA2D-303023ECFBC1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90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28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(Requirement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799041"/>
            <a:ext cx="9459003" cy="318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소프트웨어를 포함한 대부분의 제품을 만들 때 제일 중요한 단계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요구사항을 관리하는 방법은 매우 다양함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How?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전체를 관리하는 것이 아닌 카드 단위로 관리하도록 만든다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크로스 플랫폼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웹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데스크톱 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모바일 웹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제작한다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384060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28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(Requirement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799041"/>
            <a:ext cx="9459003" cy="318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과정에서의 </a:t>
            </a:r>
            <a:r>
              <a:rPr lang="ko-KR" altLang="en-US" sz="2800" dirty="0" err="1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제한점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매우 잘 만들어진 요구사항 관리 프로그램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Silkroad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ALM RM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기타 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존재한다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요구사항을 관리한다는 것 자체가 사실 어려운 개념이다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과정에서의 </a:t>
            </a:r>
            <a:r>
              <a:rPr lang="ko-KR" altLang="en-US" sz="2800" dirty="0" err="1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제한점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구성원이 여러가지 환경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제작해본 경험이 부족하다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과정에서 어려움이 많을 경우 구현 과정에서 지연이 발생한다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10986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28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(Requirement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50" y="1553509"/>
            <a:ext cx="8930640" cy="401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회원가입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 인증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회원에 대한 역할 부여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 매니저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요구사항 담당자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클라이언트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추가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삭제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카테고리 추가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삭제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카드 추가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삭제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형상관리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(commit, rollback, history, diff)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이슈 작성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완료 처리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구현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테스트 처리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연동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캘린더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trello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알림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윈도우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이메일 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410712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6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Front-End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3403BF-7ED1-404F-BFD3-5CA12A7B6F52}"/>
              </a:ext>
            </a:extLst>
          </p:cNvPr>
          <p:cNvSpPr/>
          <p:nvPr/>
        </p:nvSpPr>
        <p:spPr>
          <a:xfrm>
            <a:off x="7354248" y="2832847"/>
            <a:ext cx="4281433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Page Application –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로딩 속도 증가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네이티브 앱과 유사한 사용자 경험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트래픽 감소 효과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인터페이스를 만들기 위한 진보적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framework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+ CSS + JS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알면 누구나 쉽게 접근 가능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개발 속도 증가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저장하면 저절로 반영 및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새로고침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989593-C939-D245-8EBA-A6ED3FC2367C}"/>
              </a:ext>
            </a:extLst>
          </p:cNvPr>
          <p:cNvSpPr/>
          <p:nvPr/>
        </p:nvSpPr>
        <p:spPr>
          <a:xfrm>
            <a:off x="7200023" y="173553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 : Front-end Framework</a:t>
            </a:r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2CD33BA0-F2A0-5B4B-B6EC-D8D5B3DC4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960296"/>
              </p:ext>
            </p:extLst>
          </p:nvPr>
        </p:nvGraphicFramePr>
        <p:xfrm>
          <a:off x="1502951" y="1708149"/>
          <a:ext cx="5696840" cy="389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10666440" imgH="7275960" progId="Photoshop.Image.13">
                  <p:embed/>
                </p:oleObj>
              </mc:Choice>
              <mc:Fallback>
                <p:oleObj name="Image" r:id="rId3" imgW="10666440" imgH="727596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10B27ACA-56CE-4516-B676-4F29163C3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2951" y="1708149"/>
                        <a:ext cx="5696840" cy="3892167"/>
                      </a:xfrm>
                      <a:prstGeom prst="rect">
                        <a:avLst/>
                      </a:prstGeom>
                      <a:ln w="3175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1/2 액자 22">
            <a:extLst>
              <a:ext uri="{FF2B5EF4-FFF2-40B4-BE49-F238E27FC236}">
                <a16:creationId xmlns:a16="http://schemas.microsoft.com/office/drawing/2014/main" id="{35E35830-BD62-9F4C-BEE0-4C0CD0EE8BE9}"/>
              </a:ext>
            </a:extLst>
          </p:cNvPr>
          <p:cNvSpPr/>
          <p:nvPr/>
        </p:nvSpPr>
        <p:spPr>
          <a:xfrm>
            <a:off x="7199791" y="173553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7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6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Front-End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28CF81-0AC6-4A40-AD09-39F0AE7D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97" y="1360921"/>
            <a:ext cx="4498246" cy="46200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AB3FBA-075A-D04A-B9B5-29372E88BF53}"/>
              </a:ext>
            </a:extLst>
          </p:cNvPr>
          <p:cNvSpPr/>
          <p:nvPr/>
        </p:nvSpPr>
        <p:spPr>
          <a:xfrm>
            <a:off x="6727630" y="1826839"/>
            <a:ext cx="770965" cy="312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EB5D2E-42EC-7847-BAEE-BA2BAC06883F}"/>
              </a:ext>
            </a:extLst>
          </p:cNvPr>
          <p:cNvSpPr/>
          <p:nvPr/>
        </p:nvSpPr>
        <p:spPr>
          <a:xfrm>
            <a:off x="6682806" y="2167631"/>
            <a:ext cx="3874995" cy="1320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89C67C-A71B-3A41-97FD-9B8A4DF261F3}"/>
              </a:ext>
            </a:extLst>
          </p:cNvPr>
          <p:cNvSpPr/>
          <p:nvPr/>
        </p:nvSpPr>
        <p:spPr>
          <a:xfrm>
            <a:off x="6682805" y="3488266"/>
            <a:ext cx="3874995" cy="1869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185FEB-8056-934D-B0C2-4E4145211314}"/>
              </a:ext>
            </a:extLst>
          </p:cNvPr>
          <p:cNvSpPr/>
          <p:nvPr/>
        </p:nvSpPr>
        <p:spPr>
          <a:xfrm>
            <a:off x="6682805" y="5357407"/>
            <a:ext cx="3874995" cy="203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E8BC4A-FCBC-624B-BFCA-B2DF9941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09" y="1826839"/>
            <a:ext cx="3664214" cy="376340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E52246B-AA4A-CB42-A8CD-56A427E06C99}"/>
              </a:ext>
            </a:extLst>
          </p:cNvPr>
          <p:cNvCxnSpPr/>
          <p:nvPr/>
        </p:nvCxnSpPr>
        <p:spPr>
          <a:xfrm>
            <a:off x="5095938" y="3725585"/>
            <a:ext cx="968188" cy="0"/>
          </a:xfrm>
          <a:prstGeom prst="straightConnector1">
            <a:avLst/>
          </a:prstGeom>
          <a:ln>
            <a:solidFill>
              <a:srgbClr val="00B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63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8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3403BF-7ED1-404F-BFD3-5CA12A7B6F52}"/>
              </a:ext>
            </a:extLst>
          </p:cNvPr>
          <p:cNvSpPr/>
          <p:nvPr/>
        </p:nvSpPr>
        <p:spPr>
          <a:xfrm>
            <a:off x="7354248" y="2832847"/>
            <a:ext cx="4281433" cy="188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사용되는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backend framework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boot 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설정을 단순화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 실행 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 작성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배치 할 필요 없음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XML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 코드 생성 및 요구 사항 불필요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989593-C939-D245-8EBA-A6ED3FC2367C}"/>
              </a:ext>
            </a:extLst>
          </p:cNvPr>
          <p:cNvSpPr/>
          <p:nvPr/>
        </p:nvSpPr>
        <p:spPr>
          <a:xfrm>
            <a:off x="7200023" y="173553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</a:t>
            </a: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35E35830-BD62-9F4C-BEE0-4C0CD0EE8BE9}"/>
              </a:ext>
            </a:extLst>
          </p:cNvPr>
          <p:cNvSpPr/>
          <p:nvPr/>
        </p:nvSpPr>
        <p:spPr>
          <a:xfrm>
            <a:off x="7199791" y="173553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71510-E169-664E-A8D0-271AE2BD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02" y="1353742"/>
            <a:ext cx="4457700" cy="213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6645A-3A6C-5D4C-8CFF-0A58026F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17" y="3147891"/>
            <a:ext cx="2937583" cy="28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9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401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+ 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 환경에서 데이터베이스 연동 불가능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(SQLite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가능하나 클라이언트 용도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환경에서 데이터를 주고받을 수 있는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Interface =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RestAPI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서버에서 데이터베이스 연동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페이지에 데이터베이스에서 가져온 정보를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XML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반환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앱에서 해당 데이터를 가져다 사용함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환경에서의 대화 방식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 :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요청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Response :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요청에 대한 결과 응답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Post(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Put(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Delete(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존재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79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821</Words>
  <Application>Microsoft Macintosh PowerPoint</Application>
  <PresentationFormat>와이드스크린</PresentationFormat>
  <Paragraphs>191</Paragraphs>
  <Slides>21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나눔고딕 ExtraBold</vt:lpstr>
      <vt:lpstr>나눔바른고딕</vt:lpstr>
      <vt:lpstr>나눔스퀘어</vt:lpstr>
      <vt:lpstr>나눔스퀘어라운드 Bold</vt:lpstr>
      <vt:lpstr>나눔스퀘어라운드 ExtraBold</vt:lpstr>
      <vt:lpstr>맑은 고딕</vt:lpstr>
      <vt:lpstr>Arial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황준일</cp:lastModifiedBy>
  <cp:revision>101</cp:revision>
  <dcterms:created xsi:type="dcterms:W3CDTF">2018-02-17T12:01:38Z</dcterms:created>
  <dcterms:modified xsi:type="dcterms:W3CDTF">2018-10-21T09:46:31Z</dcterms:modified>
</cp:coreProperties>
</file>